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Proxima Nova"/>
      <p:regular r:id="rId13"/>
      <p:bold r:id="rId14"/>
      <p:italic r:id="rId15"/>
      <p:boldItalic r:id="rId16"/>
    </p:embeddedFont>
    <p:embeddedFont>
      <p:font typeface="Nunito"/>
      <p:regular r:id="rId17"/>
      <p:bold r:id="rId18"/>
      <p:italic r:id="rId19"/>
      <p:boldItalic r:id="rId20"/>
    </p:embeddedFont>
    <p:embeddedFont>
      <p:font typeface="Maven Pro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Italic.fntdata"/><Relationship Id="rId11" Type="http://schemas.openxmlformats.org/officeDocument/2006/relationships/slide" Target="slides/slide6.xml"/><Relationship Id="rId22" Type="http://schemas.openxmlformats.org/officeDocument/2006/relationships/font" Target="fonts/MavenPro-bold.fntdata"/><Relationship Id="rId10" Type="http://schemas.openxmlformats.org/officeDocument/2006/relationships/slide" Target="slides/slide5.xml"/><Relationship Id="rId21" Type="http://schemas.openxmlformats.org/officeDocument/2006/relationships/font" Target="fonts/MavenPro-regular.fntdata"/><Relationship Id="rId13" Type="http://schemas.openxmlformats.org/officeDocument/2006/relationships/font" Target="fonts/ProximaNova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ProximaNova-italic.fntdata"/><Relationship Id="rId14" Type="http://schemas.openxmlformats.org/officeDocument/2006/relationships/font" Target="fonts/ProximaNova-bold.fntdata"/><Relationship Id="rId17" Type="http://schemas.openxmlformats.org/officeDocument/2006/relationships/font" Target="fonts/Nunito-regular.fntdata"/><Relationship Id="rId16" Type="http://schemas.openxmlformats.org/officeDocument/2006/relationships/font" Target="fonts/ProximaNova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italic.fntdata"/><Relationship Id="rId6" Type="http://schemas.openxmlformats.org/officeDocument/2006/relationships/slide" Target="slides/slide1.xml"/><Relationship Id="rId18" Type="http://schemas.openxmlformats.org/officeDocument/2006/relationships/font" Target="fonts/Nuni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7dba4ef80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7dba4ef80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7dba4ef80d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7dba4ef80d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hamhash.com/his (research paper)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7dba4ef80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7dba4ef80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FTC-5P1VFFU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youtu.be/fRJF7jTbUno?t=23" TargetMode="External"/><Relationship Id="rId4" Type="http://schemas.openxmlformats.org/officeDocument/2006/relationships/hyperlink" Target="https://www.youtube.com/watch?v=_mfv9NftReQ&amp;t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3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SIGN IN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 &amp; </a:t>
            </a: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GRAB YOUR WORKBOOK / FLASHCARDS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Before Break (50 min)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686200" y="556750"/>
            <a:ext cx="75177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Weekly Diary:  </a:t>
            </a:r>
            <a:r>
              <a:rPr b="1" lang="en" sz="1400">
                <a:solidFill>
                  <a:srgbClr val="FF0000"/>
                </a:solidFill>
              </a:rPr>
              <a:t>https://forms.gle/CDtjEX1gET2zWxR6A</a:t>
            </a:r>
            <a:r>
              <a:rPr lang="en" sz="1400"/>
              <a:t> 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Ice Breakers: (5 minutes)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Introduce yourself to your table and share what superpower you</a:t>
            </a:r>
            <a:br>
              <a:rPr lang="en" sz="1400"/>
            </a:br>
            <a:r>
              <a:rPr lang="en" sz="1400"/>
              <a:t>would have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Share with the group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Workbook Warmup: </a:t>
            </a:r>
            <a:r>
              <a:rPr lang="en" sz="1400"/>
              <a:t>More Context Clues &amp; Analogies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Individually do pages 20-30 (20 min - get as far as you can in this time!) 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Add flash cards to your deck for the 5 following words: (5 min)</a:t>
            </a:r>
            <a:endParaRPr sz="14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distend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gouge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levee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abstemious</a:t>
            </a:r>
            <a:endParaRPr sz="1700"/>
          </a:p>
          <a:p>
            <a:pPr indent="-336550" lvl="1" marL="1371600" rtl="0" algn="l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commensurate</a:t>
            </a:r>
            <a:endParaRPr sz="17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en" sz="1400"/>
              <a:t>New Vocabulary:</a:t>
            </a:r>
            <a:r>
              <a:rPr lang="en" sz="1400"/>
              <a:t> Quiz with your neighbor - don't just define the word - also use it in a sentence! (5 min)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All Vocabulary: Quiz all the vocabulary (this week and last week) with your neighbor (10 min)</a:t>
            </a:r>
            <a:endParaRPr sz="1400"/>
          </a:p>
        </p:txBody>
      </p:sp>
      <p:pic>
        <p:nvPicPr>
          <p:cNvPr id="285" name="Google Shape;2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7025" y="0"/>
            <a:ext cx="1446975" cy="138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BREAK! (10 minutes)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After Break (50 min)</a:t>
            </a:r>
            <a:endParaRPr/>
          </a:p>
        </p:txBody>
      </p:sp>
      <p:sp>
        <p:nvSpPr>
          <p:cNvPr id="296" name="Google Shape;296;p16"/>
          <p:cNvSpPr txBox="1"/>
          <p:nvPr>
            <p:ph idx="1" type="body"/>
          </p:nvPr>
        </p:nvSpPr>
        <p:spPr>
          <a:xfrm>
            <a:off x="492625" y="556750"/>
            <a:ext cx="86514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Last week we learned the overall </a:t>
            </a:r>
            <a:r>
              <a:rPr lang="en" sz="1400"/>
              <a:t>structure</a:t>
            </a:r>
            <a:r>
              <a:rPr lang="en" sz="1400"/>
              <a:t> of a research paper. This week, we will be delving into the first section, the introduction!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Video 1: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How to Write an Introduction</a:t>
            </a:r>
            <a:r>
              <a:rPr lang="en" sz="1400"/>
              <a:t> (7 min)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From the perspective of writing a paper, this video explains the introduction purpose</a:t>
            </a:r>
            <a:br>
              <a:rPr lang="en" sz="1400"/>
            </a:b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Scientific papers are meant to be </a:t>
            </a:r>
            <a:r>
              <a:rPr b="1" i="1" lang="en" sz="1400"/>
              <a:t>persuasive</a:t>
            </a:r>
            <a:r>
              <a:rPr lang="en" sz="1400"/>
              <a:t>: The author is trying to convince you (the reader) of the validity and importance of their conclusion</a:t>
            </a:r>
            <a:br>
              <a:rPr lang="en" sz="1400"/>
            </a:b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One common an excellent way to structure the introduction of a scientific paper is to use the </a:t>
            </a:r>
            <a:r>
              <a:rPr b="1" lang="en" sz="1400"/>
              <a:t>Heilmeier Catechism</a:t>
            </a:r>
            <a:r>
              <a:rPr lang="en" sz="1400"/>
              <a:t>: a template for making a persuasive argument</a:t>
            </a:r>
            <a:br>
              <a:rPr lang="en" sz="1400"/>
            </a:b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7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</a:t>
            </a:r>
            <a:r>
              <a:rPr lang="en"/>
              <a:t>eilmeier Catechism </a:t>
            </a:r>
            <a:endParaRPr/>
          </a:p>
        </p:txBody>
      </p:sp>
      <p:sp>
        <p:nvSpPr>
          <p:cNvPr id="302" name="Google Shape;302;p17"/>
          <p:cNvSpPr txBox="1"/>
          <p:nvPr>
            <p:ph idx="1" type="body"/>
          </p:nvPr>
        </p:nvSpPr>
        <p:spPr>
          <a:xfrm>
            <a:off x="492625" y="556750"/>
            <a:ext cx="8651400" cy="301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The Heilmeier Catechism is a set of 8 questions that can help guide a proposal. </a:t>
            </a:r>
            <a:endParaRPr sz="1600"/>
          </a:p>
          <a:p>
            <a:pPr indent="-330200" lvl="0" marL="1371600" rtl="0" algn="l">
              <a:spcBef>
                <a:spcPts val="160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What are you trying to do? Articulate your objectives using absolutely no jargon.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is it done today, and what are the limits of current practice?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What's new in your approach and why do you think it will be successful?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Who cares? If you're successful, what difference will it make?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What are the risks and the payoffs?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much will it cost?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How long will it take?</a:t>
            </a:r>
            <a:endParaRPr sz="1600"/>
          </a:p>
          <a:p>
            <a:pPr indent="-330200" lvl="0" marL="13716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" sz="1600"/>
              <a:t>What are the midterm and final "exams" to check for success?</a:t>
            </a:r>
            <a:br>
              <a:rPr lang="en" sz="1600"/>
            </a:b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Video: Let's learn a little more about the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Heilmeier Catechism </a:t>
            </a:r>
            <a:r>
              <a:rPr lang="en" sz="1600"/>
              <a:t>  (2 min) 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600"/>
              <a:t>Video: Let's see the Heilmeier Catechism being used for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writing a career funding grant</a:t>
            </a:r>
            <a:r>
              <a:rPr lang="en" sz="1600"/>
              <a:t> (10 min)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br>
              <a:rPr lang="en" sz="1600"/>
            </a:b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8"/>
          <p:cNvSpPr txBox="1"/>
          <p:nvPr>
            <p:ph type="title"/>
          </p:nvPr>
        </p:nvSpPr>
        <p:spPr>
          <a:xfrm>
            <a:off x="492625" y="0"/>
            <a:ext cx="82737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Heilmeier</a:t>
            </a:r>
            <a:r>
              <a:rPr lang="en"/>
              <a:t> </a:t>
            </a:r>
            <a:r>
              <a:rPr lang="en"/>
              <a:t>Catechism and Research Papers</a:t>
            </a:r>
            <a:r>
              <a:rPr lang="en"/>
              <a:t> </a:t>
            </a:r>
            <a:endParaRPr/>
          </a:p>
        </p:txBody>
      </p:sp>
      <p:sp>
        <p:nvSpPr>
          <p:cNvPr id="308" name="Google Shape;308;p18"/>
          <p:cNvSpPr txBox="1"/>
          <p:nvPr>
            <p:ph idx="1" type="body"/>
          </p:nvPr>
        </p:nvSpPr>
        <p:spPr>
          <a:xfrm>
            <a:off x="492625" y="556750"/>
            <a:ext cx="8651400" cy="4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 </a:t>
            </a:r>
            <a:r>
              <a:rPr lang="en" sz="1400"/>
              <a:t>Heilmeier</a:t>
            </a:r>
            <a:r>
              <a:rPr lang="en" sz="1400"/>
              <a:t> </a:t>
            </a:r>
            <a:r>
              <a:rPr lang="en" sz="1400"/>
              <a:t>Catechism</a:t>
            </a:r>
            <a:r>
              <a:rPr lang="en" sz="1400"/>
              <a:t> is often used in the introduction of a research paper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This is so because the introduction of a research paper functions as a proposal for the rest of the paper. The catechism can be adapted to a research paper introduction as follows:</a:t>
            </a:r>
            <a:br>
              <a:rPr lang="en" sz="1400"/>
            </a:b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State the overall motivating problem for the research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Describe the elements of a good solution to the problem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Describe the current state-of-the-art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Describe how the </a:t>
            </a:r>
            <a:r>
              <a:rPr lang="en" sz="1400"/>
              <a:t>state-of-the-art </a:t>
            </a:r>
            <a:r>
              <a:rPr b="1" lang="en" sz="1400"/>
              <a:t>does not </a:t>
            </a:r>
            <a:r>
              <a:rPr lang="en" sz="1400"/>
              <a:t>have the properties listed for a good solution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State insights (what new things are the paper going to use to help solve the problem?)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State the proposal - the scientific contribution of the paper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Describe how proposed solution </a:t>
            </a:r>
            <a:r>
              <a:rPr b="1" lang="en" sz="1400"/>
              <a:t>does have</a:t>
            </a:r>
            <a:r>
              <a:rPr lang="en" sz="1400"/>
              <a:t> the elements of a good solution that were listed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Google for the paper:  </a:t>
            </a:r>
            <a:r>
              <a:rPr i="1" lang="en" sz="1400"/>
              <a:t>InFix: Automatically Repairing Novice Program Inputs</a:t>
            </a:r>
            <a:endParaRPr i="1"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This is a paper I (Madeline) wrote last year, and the introduction follows the plan above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Read the introduction of the paper (10 minutes)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Then with your neighbor, identify each of the 7 elements above (10 minutes)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Heilmeier Catechism Debrief (5 min)</a:t>
            </a:r>
            <a:endParaRPr/>
          </a:p>
        </p:txBody>
      </p:sp>
      <p:sp>
        <p:nvSpPr>
          <p:cNvPr id="314" name="Google Shape;314;p1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Knowing this </a:t>
            </a:r>
            <a:r>
              <a:rPr lang="en" sz="1600"/>
              <a:t>catechism</a:t>
            </a:r>
            <a:r>
              <a:rPr lang="en" sz="1600"/>
              <a:t> is helpful for two main reasons: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When reading papers, it can help you read the introduction faster because you can look for the different sections 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When writing persuasive proposals, it can help give them more structure</a:t>
            </a:r>
            <a:endParaRPr sz="1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